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8" r:id="rId11"/>
    <p:sldId id="265" r:id="rId12"/>
    <p:sldId id="266"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lear Sans Regular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79" autoAdjust="0"/>
    <p:restoredTop sz="73288" autoAdjust="0"/>
  </p:normalViewPr>
  <p:slideViewPr>
    <p:cSldViewPr>
      <p:cViewPr varScale="1">
        <p:scale>
          <a:sx n="80" d="100"/>
          <a:sy n="80" d="100"/>
        </p:scale>
        <p:origin x="732"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Gamer\OneDrive\Desktop\Data%20Analytics%20Project%20-%20Social%20Buzz.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amer\OneDrive\Desktop\Data%20Analytics%20Project%20-%20Social%20Buzz.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Gamer\OneDrive\Desktop\Data%20Analytics%20Project%20-%20Social%20Buzz.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Gamer\OneDrive\Desktop\Data%20Analytics%20Project%20-%20Social%20Buzz.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Gamer\OneDrive\Desktop\Data%20Analytics%20Project%20-%20Social%20Buzz.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All</a:t>
            </a:r>
            <a:r>
              <a:rPr lang="en-US" baseline="0" dirty="0"/>
              <a:t> Categories Sorted by Score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1"/>
        <c:ser>
          <c:idx val="0"/>
          <c:order val="0"/>
          <c:tx>
            <c:strRef>
              <c:f>'Aggregate Score'!$B$1</c:f>
              <c:strCache>
                <c:ptCount val="1"/>
                <c:pt idx="0">
                  <c:v>Aggregate Score</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DF1E-490D-8497-34CDC04AE48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DF1E-490D-8497-34CDC04AE48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DF1E-490D-8497-34CDC04AE48B}"/>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DF1E-490D-8497-34CDC04AE48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DF1E-490D-8497-34CDC04AE48B}"/>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B-DF1E-490D-8497-34CDC04AE48B}"/>
              </c:ext>
            </c:extLst>
          </c:dPt>
          <c:dPt>
            <c:idx val="6"/>
            <c:invertIfNegative val="0"/>
            <c:bubble3D val="0"/>
            <c:spPr>
              <a:solidFill>
                <a:schemeClr val="accent1">
                  <a:lumMod val="60000"/>
                </a:schemeClr>
              </a:solidFill>
              <a:ln>
                <a:noFill/>
              </a:ln>
              <a:effectLst/>
            </c:spPr>
            <c:extLst>
              <c:ext xmlns:c16="http://schemas.microsoft.com/office/drawing/2014/chart" uri="{C3380CC4-5D6E-409C-BE32-E72D297353CC}">
                <c16:uniqueId val="{0000000D-DF1E-490D-8497-34CDC04AE48B}"/>
              </c:ext>
            </c:extLst>
          </c:dPt>
          <c:dPt>
            <c:idx val="7"/>
            <c:invertIfNegative val="0"/>
            <c:bubble3D val="0"/>
            <c:spPr>
              <a:solidFill>
                <a:schemeClr val="accent2">
                  <a:lumMod val="60000"/>
                </a:schemeClr>
              </a:solidFill>
              <a:ln>
                <a:noFill/>
              </a:ln>
              <a:effectLst/>
            </c:spPr>
            <c:extLst>
              <c:ext xmlns:c16="http://schemas.microsoft.com/office/drawing/2014/chart" uri="{C3380CC4-5D6E-409C-BE32-E72D297353CC}">
                <c16:uniqueId val="{0000000F-DF1E-490D-8497-34CDC04AE48B}"/>
              </c:ext>
            </c:extLst>
          </c:dPt>
          <c:dPt>
            <c:idx val="8"/>
            <c:invertIfNegative val="0"/>
            <c:bubble3D val="0"/>
            <c:spPr>
              <a:solidFill>
                <a:schemeClr val="accent3">
                  <a:lumMod val="60000"/>
                </a:schemeClr>
              </a:solidFill>
              <a:ln>
                <a:noFill/>
              </a:ln>
              <a:effectLst/>
            </c:spPr>
            <c:extLst>
              <c:ext xmlns:c16="http://schemas.microsoft.com/office/drawing/2014/chart" uri="{C3380CC4-5D6E-409C-BE32-E72D297353CC}">
                <c16:uniqueId val="{00000011-DF1E-490D-8497-34CDC04AE48B}"/>
              </c:ext>
            </c:extLst>
          </c:dPt>
          <c:dPt>
            <c:idx val="9"/>
            <c:invertIfNegative val="0"/>
            <c:bubble3D val="0"/>
            <c:spPr>
              <a:solidFill>
                <a:schemeClr val="accent4">
                  <a:lumMod val="60000"/>
                </a:schemeClr>
              </a:solidFill>
              <a:ln>
                <a:noFill/>
              </a:ln>
              <a:effectLst/>
            </c:spPr>
            <c:extLst>
              <c:ext xmlns:c16="http://schemas.microsoft.com/office/drawing/2014/chart" uri="{C3380CC4-5D6E-409C-BE32-E72D297353CC}">
                <c16:uniqueId val="{00000013-DF1E-490D-8497-34CDC04AE48B}"/>
              </c:ext>
            </c:extLst>
          </c:dPt>
          <c:dPt>
            <c:idx val="10"/>
            <c:invertIfNegative val="0"/>
            <c:bubble3D val="0"/>
            <c:spPr>
              <a:solidFill>
                <a:schemeClr val="accent5">
                  <a:lumMod val="60000"/>
                </a:schemeClr>
              </a:solidFill>
              <a:ln>
                <a:noFill/>
              </a:ln>
              <a:effectLst/>
            </c:spPr>
            <c:extLst>
              <c:ext xmlns:c16="http://schemas.microsoft.com/office/drawing/2014/chart" uri="{C3380CC4-5D6E-409C-BE32-E72D297353CC}">
                <c16:uniqueId val="{00000015-DF1E-490D-8497-34CDC04AE48B}"/>
              </c:ext>
            </c:extLst>
          </c:dPt>
          <c:dPt>
            <c:idx val="11"/>
            <c:invertIfNegative val="0"/>
            <c:bubble3D val="0"/>
            <c:spPr>
              <a:solidFill>
                <a:srgbClr val="43682B"/>
              </a:solidFill>
              <a:ln>
                <a:noFill/>
              </a:ln>
              <a:effectLst/>
            </c:spPr>
            <c:extLst>
              <c:ext xmlns:c16="http://schemas.microsoft.com/office/drawing/2014/chart" uri="{C3380CC4-5D6E-409C-BE32-E72D297353CC}">
                <c16:uniqueId val="{00000017-DF1E-490D-8497-34CDC04AE48B}"/>
              </c:ext>
            </c:extLst>
          </c:dPt>
          <c:dPt>
            <c:idx val="12"/>
            <c:invertIfNegative val="0"/>
            <c:bubble3D val="0"/>
            <c:spPr>
              <a:solidFill>
                <a:srgbClr val="698ED0"/>
              </a:solidFill>
              <a:ln>
                <a:noFill/>
              </a:ln>
              <a:effectLst/>
            </c:spPr>
            <c:extLst>
              <c:ext xmlns:c16="http://schemas.microsoft.com/office/drawing/2014/chart" uri="{C3380CC4-5D6E-409C-BE32-E72D297353CC}">
                <c16:uniqueId val="{00000019-DF1E-490D-8497-34CDC04AE48B}"/>
              </c:ext>
            </c:extLst>
          </c:dPt>
          <c:dPt>
            <c:idx val="13"/>
            <c:invertIfNegative val="0"/>
            <c:bubble3D val="0"/>
            <c:spPr>
              <a:solidFill>
                <a:srgbClr val="F1975A"/>
              </a:solidFill>
              <a:ln>
                <a:noFill/>
              </a:ln>
              <a:effectLst/>
            </c:spPr>
            <c:extLst>
              <c:ext xmlns:c16="http://schemas.microsoft.com/office/drawing/2014/chart" uri="{C3380CC4-5D6E-409C-BE32-E72D297353CC}">
                <c16:uniqueId val="{0000001B-DF1E-490D-8497-34CDC04AE48B}"/>
              </c:ext>
            </c:extLst>
          </c:dPt>
          <c:dPt>
            <c:idx val="14"/>
            <c:invertIfNegative val="0"/>
            <c:bubble3D val="0"/>
            <c:spPr>
              <a:solidFill>
                <a:srgbClr val="B7B7B7"/>
              </a:solidFill>
              <a:ln>
                <a:noFill/>
              </a:ln>
              <a:effectLst/>
            </c:spPr>
            <c:extLst>
              <c:ext xmlns:c16="http://schemas.microsoft.com/office/drawing/2014/chart" uri="{C3380CC4-5D6E-409C-BE32-E72D297353CC}">
                <c16:uniqueId val="{0000001D-DF1E-490D-8497-34CDC04AE48B}"/>
              </c:ext>
            </c:extLst>
          </c:dPt>
          <c:dPt>
            <c:idx val="15"/>
            <c:invertIfNegative val="0"/>
            <c:bubble3D val="0"/>
            <c:spPr>
              <a:solidFill>
                <a:srgbClr val="FFCD33"/>
              </a:solidFill>
              <a:ln>
                <a:noFill/>
              </a:ln>
              <a:effectLst/>
            </c:spPr>
            <c:extLst>
              <c:ext xmlns:c16="http://schemas.microsoft.com/office/drawing/2014/chart" uri="{C3380CC4-5D6E-409C-BE32-E72D297353CC}">
                <c16:uniqueId val="{0000001F-DF1E-490D-8497-34CDC04AE48B}"/>
              </c:ext>
            </c:extLst>
          </c:dPt>
          <c:cat>
            <c:strRef>
              <c:f>'Aggregate Score'!$A$2:$A$17</c:f>
              <c:strCache>
                <c:ptCount val="16"/>
                <c:pt idx="0">
                  <c:v>Public Speaking</c:v>
                </c:pt>
                <c:pt idx="1">
                  <c:v>Veganism</c:v>
                </c:pt>
                <c:pt idx="2">
                  <c:v>Tennis</c:v>
                </c:pt>
                <c:pt idx="3">
                  <c:v>Dogs</c:v>
                </c:pt>
                <c:pt idx="4">
                  <c:v>Studying</c:v>
                </c:pt>
                <c:pt idx="5">
                  <c:v>Fitness</c:v>
                </c:pt>
                <c:pt idx="6">
                  <c:v>Education</c:v>
                </c:pt>
                <c:pt idx="7">
                  <c:v>Soccer</c:v>
                </c:pt>
                <c:pt idx="8">
                  <c:v>Cooking</c:v>
                </c:pt>
                <c:pt idx="9">
                  <c:v>Travel</c:v>
                </c:pt>
                <c:pt idx="10">
                  <c:v>Culture</c:v>
                </c:pt>
                <c:pt idx="11">
                  <c:v>Food</c:v>
                </c:pt>
                <c:pt idx="12">
                  <c:v>Technology</c:v>
                </c:pt>
                <c:pt idx="13">
                  <c:v>Healthy Eating</c:v>
                </c:pt>
                <c:pt idx="14">
                  <c:v>Science</c:v>
                </c:pt>
                <c:pt idx="15">
                  <c:v>Animals</c:v>
                </c:pt>
              </c:strCache>
            </c:strRef>
          </c:cat>
          <c:val>
            <c:numRef>
              <c:f>'Aggregate Score'!$B$2:$B$17</c:f>
              <c:numCache>
                <c:formatCode>General</c:formatCode>
                <c:ptCount val="16"/>
                <c:pt idx="0">
                  <c:v>45751</c:v>
                </c:pt>
                <c:pt idx="1">
                  <c:v>45901</c:v>
                </c:pt>
                <c:pt idx="2">
                  <c:v>46185</c:v>
                </c:pt>
                <c:pt idx="3">
                  <c:v>48398</c:v>
                </c:pt>
                <c:pt idx="4">
                  <c:v>49442</c:v>
                </c:pt>
                <c:pt idx="5">
                  <c:v>50835</c:v>
                </c:pt>
                <c:pt idx="6">
                  <c:v>52759</c:v>
                </c:pt>
                <c:pt idx="7">
                  <c:v>53216</c:v>
                </c:pt>
                <c:pt idx="8">
                  <c:v>59174</c:v>
                </c:pt>
                <c:pt idx="9">
                  <c:v>59358</c:v>
                </c:pt>
                <c:pt idx="10">
                  <c:v>60663</c:v>
                </c:pt>
                <c:pt idx="11">
                  <c:v>61598</c:v>
                </c:pt>
                <c:pt idx="12">
                  <c:v>63035</c:v>
                </c:pt>
                <c:pt idx="13">
                  <c:v>63138</c:v>
                </c:pt>
                <c:pt idx="14">
                  <c:v>65405</c:v>
                </c:pt>
                <c:pt idx="15">
                  <c:v>68624</c:v>
                </c:pt>
              </c:numCache>
            </c:numRef>
          </c:val>
          <c:extLst>
            <c:ext xmlns:c16="http://schemas.microsoft.com/office/drawing/2014/chart" uri="{C3380CC4-5D6E-409C-BE32-E72D297353CC}">
              <c16:uniqueId val="{00000020-DF1E-490D-8497-34CDC04AE48B}"/>
            </c:ext>
          </c:extLst>
        </c:ser>
        <c:dLbls>
          <c:showLegendKey val="0"/>
          <c:showVal val="0"/>
          <c:showCatName val="0"/>
          <c:showSerName val="0"/>
          <c:showPercent val="0"/>
          <c:showBubbleSize val="0"/>
        </c:dLbls>
        <c:gapWidth val="182"/>
        <c:axId val="1299797119"/>
        <c:axId val="1299798559"/>
      </c:barChart>
      <c:catAx>
        <c:axId val="12997971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9798559"/>
        <c:crosses val="autoZero"/>
        <c:auto val="1"/>
        <c:lblAlgn val="ctr"/>
        <c:lblOffset val="100"/>
        <c:noMultiLvlLbl val="0"/>
      </c:catAx>
      <c:valAx>
        <c:axId val="12997985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997971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Top 5 Categories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'Top 5 Categories'!$B$1</c:f>
              <c:strCache>
                <c:ptCount val="1"/>
                <c:pt idx="0">
                  <c:v>Aggregate Score</c:v>
                </c:pt>
              </c:strCache>
            </c:strRef>
          </c:tx>
          <c:spPr>
            <a:solidFill>
              <a:schemeClr val="accent1"/>
            </a:solidFill>
            <a:ln>
              <a:noFill/>
            </a:ln>
            <a:effectLst/>
          </c:spPr>
          <c:invertIfNegative val="0"/>
          <c:dPt>
            <c:idx val="0"/>
            <c:invertIfNegative val="0"/>
            <c:bubble3D val="0"/>
            <c:spPr>
              <a:solidFill>
                <a:srgbClr val="43682B"/>
              </a:solidFill>
              <a:ln>
                <a:noFill/>
              </a:ln>
              <a:effectLst/>
            </c:spPr>
            <c:extLst>
              <c:ext xmlns:c16="http://schemas.microsoft.com/office/drawing/2014/chart" uri="{C3380CC4-5D6E-409C-BE32-E72D297353CC}">
                <c16:uniqueId val="{00000001-B567-4F9C-A50C-9E7DA7930BC8}"/>
              </c:ext>
            </c:extLst>
          </c:dPt>
          <c:dPt>
            <c:idx val="1"/>
            <c:invertIfNegative val="0"/>
            <c:bubble3D val="0"/>
            <c:spPr>
              <a:solidFill>
                <a:srgbClr val="698ED0"/>
              </a:solidFill>
              <a:ln>
                <a:noFill/>
              </a:ln>
              <a:effectLst/>
            </c:spPr>
            <c:extLst>
              <c:ext xmlns:c16="http://schemas.microsoft.com/office/drawing/2014/chart" uri="{C3380CC4-5D6E-409C-BE32-E72D297353CC}">
                <c16:uniqueId val="{00000003-B567-4F9C-A50C-9E7DA7930BC8}"/>
              </c:ext>
            </c:extLst>
          </c:dPt>
          <c:dPt>
            <c:idx val="2"/>
            <c:invertIfNegative val="0"/>
            <c:bubble3D val="0"/>
            <c:spPr>
              <a:solidFill>
                <a:srgbClr val="F1975A"/>
              </a:solidFill>
              <a:ln>
                <a:noFill/>
              </a:ln>
              <a:effectLst/>
            </c:spPr>
            <c:extLst>
              <c:ext xmlns:c16="http://schemas.microsoft.com/office/drawing/2014/chart" uri="{C3380CC4-5D6E-409C-BE32-E72D297353CC}">
                <c16:uniqueId val="{00000005-B567-4F9C-A50C-9E7DA7930BC8}"/>
              </c:ext>
            </c:extLst>
          </c:dPt>
          <c:dPt>
            <c:idx val="3"/>
            <c:invertIfNegative val="0"/>
            <c:bubble3D val="0"/>
            <c:spPr>
              <a:solidFill>
                <a:srgbClr val="B7B7B7"/>
              </a:solidFill>
              <a:ln>
                <a:noFill/>
              </a:ln>
              <a:effectLst/>
            </c:spPr>
            <c:extLst>
              <c:ext xmlns:c16="http://schemas.microsoft.com/office/drawing/2014/chart" uri="{C3380CC4-5D6E-409C-BE32-E72D297353CC}">
                <c16:uniqueId val="{00000007-B567-4F9C-A50C-9E7DA7930BC8}"/>
              </c:ext>
            </c:extLst>
          </c:dPt>
          <c:dPt>
            <c:idx val="4"/>
            <c:invertIfNegative val="0"/>
            <c:bubble3D val="0"/>
            <c:spPr>
              <a:solidFill>
                <a:srgbClr val="FFCD33"/>
              </a:solidFill>
              <a:ln>
                <a:noFill/>
              </a:ln>
              <a:effectLst/>
            </c:spPr>
            <c:extLst>
              <c:ext xmlns:c16="http://schemas.microsoft.com/office/drawing/2014/chart" uri="{C3380CC4-5D6E-409C-BE32-E72D297353CC}">
                <c16:uniqueId val="{00000009-B567-4F9C-A50C-9E7DA7930BC8}"/>
              </c:ext>
            </c:extLst>
          </c:dPt>
          <c:cat>
            <c:strRef>
              <c:f>'Top 5 Categories'!$A$2:$A$6</c:f>
              <c:strCache>
                <c:ptCount val="5"/>
                <c:pt idx="0">
                  <c:v>Food</c:v>
                </c:pt>
                <c:pt idx="1">
                  <c:v>Technology</c:v>
                </c:pt>
                <c:pt idx="2">
                  <c:v>Healthy Eating</c:v>
                </c:pt>
                <c:pt idx="3">
                  <c:v>Science</c:v>
                </c:pt>
                <c:pt idx="4">
                  <c:v>Animals</c:v>
                </c:pt>
              </c:strCache>
            </c:strRef>
          </c:cat>
          <c:val>
            <c:numRef>
              <c:f>'Top 5 Categories'!$B$2:$B$6</c:f>
              <c:numCache>
                <c:formatCode>General</c:formatCode>
                <c:ptCount val="5"/>
                <c:pt idx="0">
                  <c:v>61598</c:v>
                </c:pt>
                <c:pt idx="1">
                  <c:v>63035</c:v>
                </c:pt>
                <c:pt idx="2">
                  <c:v>63138</c:v>
                </c:pt>
                <c:pt idx="3">
                  <c:v>65405</c:v>
                </c:pt>
                <c:pt idx="4">
                  <c:v>68624</c:v>
                </c:pt>
              </c:numCache>
            </c:numRef>
          </c:val>
          <c:extLst>
            <c:ext xmlns:c16="http://schemas.microsoft.com/office/drawing/2014/chart" uri="{C3380CC4-5D6E-409C-BE32-E72D297353CC}">
              <c16:uniqueId val="{0000000A-B567-4F9C-A50C-9E7DA7930BC8}"/>
            </c:ext>
          </c:extLst>
        </c:ser>
        <c:dLbls>
          <c:showLegendKey val="0"/>
          <c:showVal val="0"/>
          <c:showCatName val="0"/>
          <c:showSerName val="0"/>
          <c:showPercent val="0"/>
          <c:showBubbleSize val="0"/>
        </c:dLbls>
        <c:gapWidth val="182"/>
        <c:axId val="1618819119"/>
        <c:axId val="1602305263"/>
      </c:barChart>
      <c:catAx>
        <c:axId val="161881911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2305263"/>
        <c:crosses val="autoZero"/>
        <c:auto val="1"/>
        <c:lblAlgn val="ctr"/>
        <c:lblOffset val="100"/>
        <c:noMultiLvlLbl val="0"/>
      </c:catAx>
      <c:valAx>
        <c:axId val="160230526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88191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Reaction</a:t>
            </a:r>
            <a:r>
              <a:rPr lang="en-US" baseline="0" dirty="0"/>
              <a:t> Types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1"/>
        <c:ser>
          <c:idx val="0"/>
          <c:order val="0"/>
          <c:tx>
            <c:strRef>
              <c:f>'Most Common Reactions'!$B$1</c:f>
              <c:strCache>
                <c:ptCount val="1"/>
                <c:pt idx="0">
                  <c:v>Sum of each Type</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0F31-4C86-B2BF-4C645DD7A740}"/>
              </c:ext>
            </c:extLst>
          </c:dPt>
          <c:dPt>
            <c:idx val="1"/>
            <c:invertIfNegative val="0"/>
            <c:bubble3D val="0"/>
            <c:spPr>
              <a:solidFill>
                <a:srgbClr val="ED7D31"/>
              </a:solidFill>
              <a:ln>
                <a:noFill/>
              </a:ln>
              <a:effectLst/>
            </c:spPr>
            <c:extLst>
              <c:ext xmlns:c16="http://schemas.microsoft.com/office/drawing/2014/chart" uri="{C3380CC4-5D6E-409C-BE32-E72D297353CC}">
                <c16:uniqueId val="{00000003-0F31-4C86-B2BF-4C645DD7A740}"/>
              </c:ext>
            </c:extLst>
          </c:dPt>
          <c:dPt>
            <c:idx val="2"/>
            <c:invertIfNegative val="0"/>
            <c:bubble3D val="0"/>
            <c:spPr>
              <a:solidFill>
                <a:srgbClr val="A5A5A5"/>
              </a:solidFill>
              <a:ln>
                <a:noFill/>
              </a:ln>
              <a:effectLst/>
            </c:spPr>
            <c:extLst>
              <c:ext xmlns:c16="http://schemas.microsoft.com/office/drawing/2014/chart" uri="{C3380CC4-5D6E-409C-BE32-E72D297353CC}">
                <c16:uniqueId val="{00000005-0F31-4C86-B2BF-4C645DD7A740}"/>
              </c:ext>
            </c:extLst>
          </c:dPt>
          <c:dPt>
            <c:idx val="3"/>
            <c:invertIfNegative val="0"/>
            <c:bubble3D val="0"/>
            <c:spPr>
              <a:solidFill>
                <a:srgbClr val="FFC000"/>
              </a:solidFill>
              <a:ln>
                <a:noFill/>
              </a:ln>
              <a:effectLst/>
            </c:spPr>
            <c:extLst>
              <c:ext xmlns:c16="http://schemas.microsoft.com/office/drawing/2014/chart" uri="{C3380CC4-5D6E-409C-BE32-E72D297353CC}">
                <c16:uniqueId val="{00000007-0F31-4C86-B2BF-4C645DD7A740}"/>
              </c:ext>
            </c:extLst>
          </c:dPt>
          <c:dPt>
            <c:idx val="4"/>
            <c:invertIfNegative val="0"/>
            <c:bubble3D val="0"/>
            <c:spPr>
              <a:solidFill>
                <a:srgbClr val="5B9BD5"/>
              </a:solidFill>
              <a:ln>
                <a:noFill/>
              </a:ln>
              <a:effectLst/>
            </c:spPr>
            <c:extLst>
              <c:ext xmlns:c16="http://schemas.microsoft.com/office/drawing/2014/chart" uri="{C3380CC4-5D6E-409C-BE32-E72D297353CC}">
                <c16:uniqueId val="{00000009-0F31-4C86-B2BF-4C645DD7A740}"/>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B-0F31-4C86-B2BF-4C645DD7A740}"/>
              </c:ext>
            </c:extLst>
          </c:dPt>
          <c:dPt>
            <c:idx val="6"/>
            <c:invertIfNegative val="0"/>
            <c:bubble3D val="0"/>
            <c:spPr>
              <a:solidFill>
                <a:schemeClr val="accent1">
                  <a:lumMod val="60000"/>
                </a:schemeClr>
              </a:solidFill>
              <a:ln>
                <a:noFill/>
              </a:ln>
              <a:effectLst/>
            </c:spPr>
            <c:extLst>
              <c:ext xmlns:c16="http://schemas.microsoft.com/office/drawing/2014/chart" uri="{C3380CC4-5D6E-409C-BE32-E72D297353CC}">
                <c16:uniqueId val="{0000000D-0F31-4C86-B2BF-4C645DD7A740}"/>
              </c:ext>
            </c:extLst>
          </c:dPt>
          <c:dPt>
            <c:idx val="7"/>
            <c:invertIfNegative val="0"/>
            <c:bubble3D val="0"/>
            <c:spPr>
              <a:solidFill>
                <a:schemeClr val="accent2">
                  <a:lumMod val="60000"/>
                </a:schemeClr>
              </a:solidFill>
              <a:ln>
                <a:noFill/>
              </a:ln>
              <a:effectLst/>
            </c:spPr>
            <c:extLst>
              <c:ext xmlns:c16="http://schemas.microsoft.com/office/drawing/2014/chart" uri="{C3380CC4-5D6E-409C-BE32-E72D297353CC}">
                <c16:uniqueId val="{0000000F-0F31-4C86-B2BF-4C645DD7A740}"/>
              </c:ext>
            </c:extLst>
          </c:dPt>
          <c:dPt>
            <c:idx val="8"/>
            <c:invertIfNegative val="0"/>
            <c:bubble3D val="0"/>
            <c:spPr>
              <a:solidFill>
                <a:schemeClr val="accent3">
                  <a:lumMod val="60000"/>
                </a:schemeClr>
              </a:solidFill>
              <a:ln>
                <a:noFill/>
              </a:ln>
              <a:effectLst/>
            </c:spPr>
            <c:extLst>
              <c:ext xmlns:c16="http://schemas.microsoft.com/office/drawing/2014/chart" uri="{C3380CC4-5D6E-409C-BE32-E72D297353CC}">
                <c16:uniqueId val="{00000011-0F31-4C86-B2BF-4C645DD7A740}"/>
              </c:ext>
            </c:extLst>
          </c:dPt>
          <c:dPt>
            <c:idx val="9"/>
            <c:invertIfNegative val="0"/>
            <c:bubble3D val="0"/>
            <c:spPr>
              <a:solidFill>
                <a:schemeClr val="accent4">
                  <a:lumMod val="60000"/>
                </a:schemeClr>
              </a:solidFill>
              <a:ln>
                <a:noFill/>
              </a:ln>
              <a:effectLst/>
            </c:spPr>
            <c:extLst>
              <c:ext xmlns:c16="http://schemas.microsoft.com/office/drawing/2014/chart" uri="{C3380CC4-5D6E-409C-BE32-E72D297353CC}">
                <c16:uniqueId val="{00000013-0F31-4C86-B2BF-4C645DD7A740}"/>
              </c:ext>
            </c:extLst>
          </c:dPt>
          <c:dPt>
            <c:idx val="10"/>
            <c:invertIfNegative val="0"/>
            <c:bubble3D val="0"/>
            <c:spPr>
              <a:solidFill>
                <a:schemeClr val="accent5">
                  <a:lumMod val="60000"/>
                </a:schemeClr>
              </a:solidFill>
              <a:ln>
                <a:noFill/>
              </a:ln>
              <a:effectLst/>
            </c:spPr>
            <c:extLst>
              <c:ext xmlns:c16="http://schemas.microsoft.com/office/drawing/2014/chart" uri="{C3380CC4-5D6E-409C-BE32-E72D297353CC}">
                <c16:uniqueId val="{00000015-0F31-4C86-B2BF-4C645DD7A740}"/>
              </c:ext>
            </c:extLst>
          </c:dPt>
          <c:dPt>
            <c:idx val="11"/>
            <c:invertIfNegative val="0"/>
            <c:bubble3D val="0"/>
            <c:spPr>
              <a:solidFill>
                <a:schemeClr val="accent6">
                  <a:lumMod val="60000"/>
                </a:schemeClr>
              </a:solidFill>
              <a:ln>
                <a:noFill/>
              </a:ln>
              <a:effectLst/>
            </c:spPr>
            <c:extLst>
              <c:ext xmlns:c16="http://schemas.microsoft.com/office/drawing/2014/chart" uri="{C3380CC4-5D6E-409C-BE32-E72D297353CC}">
                <c16:uniqueId val="{00000017-0F31-4C86-B2BF-4C645DD7A740}"/>
              </c:ext>
            </c:extLst>
          </c:dPt>
          <c:dPt>
            <c:idx val="12"/>
            <c:invertIfNegative val="0"/>
            <c:bubble3D val="0"/>
            <c:spPr>
              <a:solidFill>
                <a:schemeClr val="accent1">
                  <a:lumMod val="80000"/>
                  <a:lumOff val="20000"/>
                </a:schemeClr>
              </a:solidFill>
              <a:ln>
                <a:noFill/>
              </a:ln>
              <a:effectLst/>
            </c:spPr>
            <c:extLst>
              <c:ext xmlns:c16="http://schemas.microsoft.com/office/drawing/2014/chart" uri="{C3380CC4-5D6E-409C-BE32-E72D297353CC}">
                <c16:uniqueId val="{00000019-0F31-4C86-B2BF-4C645DD7A740}"/>
              </c:ext>
            </c:extLst>
          </c:dPt>
          <c:dPt>
            <c:idx val="13"/>
            <c:invertIfNegative val="0"/>
            <c:bubble3D val="0"/>
            <c:spPr>
              <a:solidFill>
                <a:schemeClr val="accent2">
                  <a:lumMod val="80000"/>
                  <a:lumOff val="20000"/>
                </a:schemeClr>
              </a:solidFill>
              <a:ln>
                <a:noFill/>
              </a:ln>
              <a:effectLst/>
            </c:spPr>
            <c:extLst>
              <c:ext xmlns:c16="http://schemas.microsoft.com/office/drawing/2014/chart" uri="{C3380CC4-5D6E-409C-BE32-E72D297353CC}">
                <c16:uniqueId val="{0000001B-0F31-4C86-B2BF-4C645DD7A740}"/>
              </c:ext>
            </c:extLst>
          </c:dPt>
          <c:dPt>
            <c:idx val="14"/>
            <c:invertIfNegative val="0"/>
            <c:bubble3D val="0"/>
            <c:spPr>
              <a:solidFill>
                <a:schemeClr val="accent3">
                  <a:lumMod val="80000"/>
                  <a:lumOff val="20000"/>
                </a:schemeClr>
              </a:solidFill>
              <a:ln>
                <a:noFill/>
              </a:ln>
              <a:effectLst/>
            </c:spPr>
            <c:extLst>
              <c:ext xmlns:c16="http://schemas.microsoft.com/office/drawing/2014/chart" uri="{C3380CC4-5D6E-409C-BE32-E72D297353CC}">
                <c16:uniqueId val="{0000001D-0F31-4C86-B2BF-4C645DD7A740}"/>
              </c:ext>
            </c:extLst>
          </c:dPt>
          <c:dPt>
            <c:idx val="15"/>
            <c:invertIfNegative val="0"/>
            <c:bubble3D val="0"/>
            <c:spPr>
              <a:solidFill>
                <a:schemeClr val="accent4">
                  <a:lumMod val="80000"/>
                  <a:lumOff val="20000"/>
                </a:schemeClr>
              </a:solidFill>
              <a:ln>
                <a:noFill/>
              </a:ln>
              <a:effectLst/>
            </c:spPr>
            <c:extLst>
              <c:ext xmlns:c16="http://schemas.microsoft.com/office/drawing/2014/chart" uri="{C3380CC4-5D6E-409C-BE32-E72D297353CC}">
                <c16:uniqueId val="{0000001F-0F31-4C86-B2BF-4C645DD7A740}"/>
              </c:ext>
            </c:extLst>
          </c:dPt>
          <c:cat>
            <c:strRef>
              <c:f>'Most Common Reactions'!$A$2:$A$17</c:f>
              <c:strCache>
                <c:ptCount val="16"/>
                <c:pt idx="0">
                  <c:v>Heart</c:v>
                </c:pt>
                <c:pt idx="1">
                  <c:v>Peeking</c:v>
                </c:pt>
                <c:pt idx="2">
                  <c:v>Scared</c:v>
                </c:pt>
                <c:pt idx="3">
                  <c:v>Adore</c:v>
                </c:pt>
                <c:pt idx="4">
                  <c:v>Interested</c:v>
                </c:pt>
                <c:pt idx="5">
                  <c:v>Hate</c:v>
                </c:pt>
                <c:pt idx="6">
                  <c:v>Love</c:v>
                </c:pt>
                <c:pt idx="7">
                  <c:v>Disgust</c:v>
                </c:pt>
                <c:pt idx="8">
                  <c:v>Dislike</c:v>
                </c:pt>
                <c:pt idx="9">
                  <c:v>Want</c:v>
                </c:pt>
                <c:pt idx="10">
                  <c:v>Super Love</c:v>
                </c:pt>
                <c:pt idx="11">
                  <c:v>Like</c:v>
                </c:pt>
                <c:pt idx="12">
                  <c:v>Indifferent</c:v>
                </c:pt>
                <c:pt idx="13">
                  <c:v>Cherish</c:v>
                </c:pt>
                <c:pt idx="14">
                  <c:v>Worried</c:v>
                </c:pt>
                <c:pt idx="15">
                  <c:v>Intrigued</c:v>
                </c:pt>
              </c:strCache>
            </c:strRef>
          </c:cat>
          <c:val>
            <c:numRef>
              <c:f>'Most Common Reactions'!$B$2:$B$17</c:f>
              <c:numCache>
                <c:formatCode>General</c:formatCode>
                <c:ptCount val="16"/>
                <c:pt idx="0">
                  <c:v>1497</c:v>
                </c:pt>
                <c:pt idx="1">
                  <c:v>1438</c:v>
                </c:pt>
                <c:pt idx="2">
                  <c:v>1436</c:v>
                </c:pt>
                <c:pt idx="3">
                  <c:v>1427</c:v>
                </c:pt>
                <c:pt idx="4">
                  <c:v>1425</c:v>
                </c:pt>
                <c:pt idx="5">
                  <c:v>1420</c:v>
                </c:pt>
                <c:pt idx="6">
                  <c:v>1411</c:v>
                </c:pt>
                <c:pt idx="7">
                  <c:v>1406</c:v>
                </c:pt>
                <c:pt idx="8">
                  <c:v>1396</c:v>
                </c:pt>
                <c:pt idx="9">
                  <c:v>1396</c:v>
                </c:pt>
                <c:pt idx="10">
                  <c:v>1393</c:v>
                </c:pt>
                <c:pt idx="11">
                  <c:v>1391</c:v>
                </c:pt>
                <c:pt idx="12">
                  <c:v>1385</c:v>
                </c:pt>
                <c:pt idx="13">
                  <c:v>1380</c:v>
                </c:pt>
                <c:pt idx="14">
                  <c:v>1379</c:v>
                </c:pt>
                <c:pt idx="15">
                  <c:v>1354</c:v>
                </c:pt>
              </c:numCache>
            </c:numRef>
          </c:val>
          <c:extLst>
            <c:ext xmlns:c16="http://schemas.microsoft.com/office/drawing/2014/chart" uri="{C3380CC4-5D6E-409C-BE32-E72D297353CC}">
              <c16:uniqueId val="{00000020-0F31-4C86-B2BF-4C645DD7A740}"/>
            </c:ext>
          </c:extLst>
        </c:ser>
        <c:dLbls>
          <c:showLegendKey val="0"/>
          <c:showVal val="0"/>
          <c:showCatName val="0"/>
          <c:showSerName val="0"/>
          <c:showPercent val="0"/>
          <c:showBubbleSize val="0"/>
        </c:dLbls>
        <c:gapWidth val="219"/>
        <c:overlap val="-27"/>
        <c:axId val="1924160319"/>
        <c:axId val="1924160799"/>
      </c:barChart>
      <c:catAx>
        <c:axId val="19241603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4160799"/>
        <c:crosses val="autoZero"/>
        <c:auto val="1"/>
        <c:lblAlgn val="ctr"/>
        <c:lblOffset val="100"/>
        <c:noMultiLvlLbl val="0"/>
      </c:catAx>
      <c:valAx>
        <c:axId val="19241607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416031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u="none" strike="noStrike" kern="1200" spc="0" baseline="0" dirty="0">
                <a:solidFill>
                  <a:prstClr val="black">
                    <a:lumMod val="65000"/>
                    <a:lumOff val="35000"/>
                  </a:prstClr>
                </a:solidFill>
              </a:rPr>
              <a:t>Reaction Types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'Top 5 Reactions'!$B$1</c:f>
              <c:strCache>
                <c:ptCount val="1"/>
                <c:pt idx="0">
                  <c:v>Sum of each Type</c:v>
                </c:pt>
              </c:strCache>
            </c:strRef>
          </c:tx>
          <c:spPr>
            <a:solidFill>
              <a:schemeClr val="accent1"/>
            </a:solidFill>
            <a:ln>
              <a:noFill/>
            </a:ln>
            <a:effectLst/>
          </c:spPr>
          <c:invertIfNegative val="0"/>
          <c:dPt>
            <c:idx val="1"/>
            <c:invertIfNegative val="0"/>
            <c:bubble3D val="0"/>
            <c:spPr>
              <a:solidFill>
                <a:srgbClr val="ED7D31"/>
              </a:solidFill>
              <a:ln>
                <a:noFill/>
              </a:ln>
              <a:effectLst/>
            </c:spPr>
            <c:extLst>
              <c:ext xmlns:c16="http://schemas.microsoft.com/office/drawing/2014/chart" uri="{C3380CC4-5D6E-409C-BE32-E72D297353CC}">
                <c16:uniqueId val="{00000001-24E9-4235-BE71-AEFE7A1225B6}"/>
              </c:ext>
            </c:extLst>
          </c:dPt>
          <c:dPt>
            <c:idx val="2"/>
            <c:invertIfNegative val="0"/>
            <c:bubble3D val="0"/>
            <c:spPr>
              <a:solidFill>
                <a:srgbClr val="A5A5A5"/>
              </a:solidFill>
              <a:ln>
                <a:noFill/>
              </a:ln>
              <a:effectLst/>
            </c:spPr>
            <c:extLst>
              <c:ext xmlns:c16="http://schemas.microsoft.com/office/drawing/2014/chart" uri="{C3380CC4-5D6E-409C-BE32-E72D297353CC}">
                <c16:uniqueId val="{00000003-24E9-4235-BE71-AEFE7A1225B6}"/>
              </c:ext>
            </c:extLst>
          </c:dPt>
          <c:dPt>
            <c:idx val="3"/>
            <c:invertIfNegative val="0"/>
            <c:bubble3D val="0"/>
            <c:spPr>
              <a:solidFill>
                <a:srgbClr val="FFC000"/>
              </a:solidFill>
              <a:ln>
                <a:noFill/>
              </a:ln>
              <a:effectLst/>
            </c:spPr>
            <c:extLst>
              <c:ext xmlns:c16="http://schemas.microsoft.com/office/drawing/2014/chart" uri="{C3380CC4-5D6E-409C-BE32-E72D297353CC}">
                <c16:uniqueId val="{00000005-24E9-4235-BE71-AEFE7A1225B6}"/>
              </c:ext>
            </c:extLst>
          </c:dPt>
          <c:dPt>
            <c:idx val="4"/>
            <c:invertIfNegative val="0"/>
            <c:bubble3D val="0"/>
            <c:spPr>
              <a:solidFill>
                <a:srgbClr val="5B9BD5"/>
              </a:solidFill>
              <a:ln>
                <a:noFill/>
              </a:ln>
              <a:effectLst/>
            </c:spPr>
            <c:extLst>
              <c:ext xmlns:c16="http://schemas.microsoft.com/office/drawing/2014/chart" uri="{C3380CC4-5D6E-409C-BE32-E72D297353CC}">
                <c16:uniqueId val="{00000007-24E9-4235-BE71-AEFE7A1225B6}"/>
              </c:ext>
            </c:extLst>
          </c:dPt>
          <c:cat>
            <c:strRef>
              <c:f>'Top 5 Reactions'!$A$2:$A$6</c:f>
              <c:strCache>
                <c:ptCount val="5"/>
                <c:pt idx="0">
                  <c:v>Heart</c:v>
                </c:pt>
                <c:pt idx="1">
                  <c:v>Peeking</c:v>
                </c:pt>
                <c:pt idx="2">
                  <c:v>Scared</c:v>
                </c:pt>
                <c:pt idx="3">
                  <c:v>Adore</c:v>
                </c:pt>
                <c:pt idx="4">
                  <c:v>Interested</c:v>
                </c:pt>
              </c:strCache>
            </c:strRef>
          </c:cat>
          <c:val>
            <c:numRef>
              <c:f>'Top 5 Reactions'!$B$2:$B$6</c:f>
              <c:numCache>
                <c:formatCode>General</c:formatCode>
                <c:ptCount val="5"/>
                <c:pt idx="0">
                  <c:v>1497</c:v>
                </c:pt>
                <c:pt idx="1">
                  <c:v>1438</c:v>
                </c:pt>
                <c:pt idx="2">
                  <c:v>1436</c:v>
                </c:pt>
                <c:pt idx="3">
                  <c:v>1427</c:v>
                </c:pt>
                <c:pt idx="4">
                  <c:v>1425</c:v>
                </c:pt>
              </c:numCache>
            </c:numRef>
          </c:val>
          <c:extLst>
            <c:ext xmlns:c16="http://schemas.microsoft.com/office/drawing/2014/chart" uri="{C3380CC4-5D6E-409C-BE32-E72D297353CC}">
              <c16:uniqueId val="{00000008-24E9-4235-BE71-AEFE7A1225B6}"/>
            </c:ext>
          </c:extLst>
        </c:ser>
        <c:dLbls>
          <c:showLegendKey val="0"/>
          <c:showVal val="0"/>
          <c:showCatName val="0"/>
          <c:showSerName val="0"/>
          <c:showPercent val="0"/>
          <c:showBubbleSize val="0"/>
        </c:dLbls>
        <c:gapWidth val="219"/>
        <c:overlap val="-27"/>
        <c:axId val="1922111775"/>
        <c:axId val="1922112255"/>
      </c:barChart>
      <c:catAx>
        <c:axId val="19221117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2112255"/>
        <c:crosses val="autoZero"/>
        <c:auto val="1"/>
        <c:lblAlgn val="ctr"/>
        <c:lblOffset val="100"/>
        <c:noMultiLvlLbl val="0"/>
      </c:catAx>
      <c:valAx>
        <c:axId val="19221122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211177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'Most Popular Content Type'!$B$1</c:f>
              <c:strCache>
                <c:ptCount val="1"/>
                <c:pt idx="0">
                  <c:v>Values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165-4025-9686-715C99664E8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165-4025-9686-715C99664E8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165-4025-9686-715C99664E8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1165-4025-9686-715C99664E88}"/>
              </c:ext>
            </c:extLst>
          </c:dPt>
          <c:dLbls>
            <c:dLbl>
              <c:idx val="0"/>
              <c:layout>
                <c:manualLayout>
                  <c:x val="-0.1383337538119708"/>
                  <c:y val="0.16282678763280412"/>
                </c:manualLayout>
              </c:layout>
              <c:tx>
                <c:rich>
                  <a:bodyPr/>
                  <a:lstStyle/>
                  <a:p>
                    <a:fld id="{BBD54CDD-AD1C-42D1-9BB5-71FDD92A689E}" type="PERCENTAGE">
                      <a:rPr lang="en-US" sz="2400"/>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165-4025-9686-715C99664E88}"/>
                </c:ext>
              </c:extLst>
            </c:dLbl>
            <c:dLbl>
              <c:idx val="1"/>
              <c:layout>
                <c:manualLayout>
                  <c:x val="-0.12816188870151771"/>
                  <c:y val="-0.17497734306600954"/>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789AF0BD-8D53-4153-B163-9EA195BEAE90}" type="PERCENTAGE">
                      <a:rPr lang="en-US" sz="2400"/>
                      <a:pPr>
                        <a:defRPr/>
                      </a:pPr>
                      <a:t>[PERCENTAGE]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0.14165261382799327"/>
                      <c:h val="0.13478062304360475"/>
                    </c:manualLayout>
                  </c15:layout>
                  <c15:dlblFieldTable/>
                  <c15:showDataLabelsRange val="0"/>
                </c:ext>
                <c:ext xmlns:c16="http://schemas.microsoft.com/office/drawing/2014/chart" uri="{C3380CC4-5D6E-409C-BE32-E72D297353CC}">
                  <c16:uniqueId val="{00000003-1165-4025-9686-715C99664E88}"/>
                </c:ext>
              </c:extLst>
            </c:dLbl>
            <c:dLbl>
              <c:idx val="2"/>
              <c:layout>
                <c:manualLayout>
                  <c:x val="0.12735164849756345"/>
                  <c:y val="-0.12893412266738993"/>
                </c:manualLayout>
              </c:layout>
              <c:tx>
                <c:rich>
                  <a:bodyPr/>
                  <a:lstStyle/>
                  <a:p>
                    <a:fld id="{9889598F-31E4-4BCD-A4B3-1FE1EF53674F}" type="PERCENTAGE">
                      <a:rPr lang="en-US" sz="2400"/>
                      <a:pPr/>
                      <a:t>[PERCENTAGE]</a:t>
                    </a:fld>
                    <a:endParaRPr lang="en-US"/>
                  </a:p>
                </c:rich>
              </c:tx>
              <c:dLblPos val="bestFit"/>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165-4025-9686-715C99664E88}"/>
                </c:ext>
              </c:extLst>
            </c:dLbl>
            <c:dLbl>
              <c:idx val="3"/>
              <c:layout>
                <c:manualLayout>
                  <c:x val="0.11916807195053401"/>
                  <c:y val="0.18213696269732757"/>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fld id="{88451127-745F-4598-B2BF-1FAF02504567}" type="PERCENTAGE">
                      <a:rPr lang="en-US" sz="2400"/>
                      <a:pPr>
                        <a:defRPr/>
                      </a:pPr>
                      <a:t>[PERCENTAGE]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extLst>
                <c:ext xmlns:c15="http://schemas.microsoft.com/office/drawing/2012/chart" uri="{CE6537A1-D6FC-4f65-9D91-7224C49458BB}">
                  <c15:layout>
                    <c:manualLayout>
                      <c:w val="0.10961214165261383"/>
                      <c:h val="0.10945272072668573"/>
                    </c:manualLayout>
                  </c15:layout>
                  <c15:dlblFieldTable/>
                  <c15:showDataLabelsRange val="0"/>
                </c:ext>
                <c:ext xmlns:c16="http://schemas.microsoft.com/office/drawing/2014/chart" uri="{C3380CC4-5D6E-409C-BE32-E72D297353CC}">
                  <c16:uniqueId val="{00000007-1165-4025-9686-715C99664E8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'Most Popular Content Type'!$A$2:$A$5</c:f>
              <c:strCache>
                <c:ptCount val="4"/>
                <c:pt idx="0">
                  <c:v>photo</c:v>
                </c:pt>
                <c:pt idx="1">
                  <c:v>video</c:v>
                </c:pt>
                <c:pt idx="2">
                  <c:v>GIF</c:v>
                </c:pt>
                <c:pt idx="3">
                  <c:v>audio</c:v>
                </c:pt>
              </c:strCache>
            </c:strRef>
          </c:cat>
          <c:val>
            <c:numRef>
              <c:f>'Most Popular Content Type'!$B$2:$B$5</c:f>
              <c:numCache>
                <c:formatCode>General</c:formatCode>
                <c:ptCount val="4"/>
                <c:pt idx="0">
                  <c:v>6043</c:v>
                </c:pt>
                <c:pt idx="1">
                  <c:v>5728</c:v>
                </c:pt>
                <c:pt idx="2">
                  <c:v>5578</c:v>
                </c:pt>
                <c:pt idx="3">
                  <c:v>5185</c:v>
                </c:pt>
              </c:numCache>
            </c:numRef>
          </c:val>
          <c:extLst>
            <c:ext xmlns:c16="http://schemas.microsoft.com/office/drawing/2014/chart" uri="{C3380CC4-5D6E-409C-BE32-E72D297353CC}">
              <c16:uniqueId val="{00000008-1165-4025-9686-715C99664E88}"/>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7530035895597369"/>
          <c:y val="0.30929813220253322"/>
          <c:w val="0.16380360549366407"/>
          <c:h val="0.43238518468713194"/>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1194818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28.05.2023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4.jpeg"/><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11" Type="http://schemas.openxmlformats.org/officeDocument/2006/relationships/image" Target="../media/image22.png"/><Relationship Id="rId5" Type="http://schemas.openxmlformats.org/officeDocument/2006/relationships/image" Target="../media/image7.png"/><Relationship Id="rId10" Type="http://schemas.openxmlformats.org/officeDocument/2006/relationships/image" Target="../media/image21.svg"/><Relationship Id="rId4" Type="http://schemas.openxmlformats.org/officeDocument/2006/relationships/image" Target="../media/image17.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7.png"/><Relationship Id="rId7"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053916" y="80264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917415" y="2477974"/>
            <a:ext cx="6224727" cy="5694572"/>
          </a:xfrm>
          <a:prstGeom prst="rect">
            <a:avLst/>
          </a:prstGeom>
        </p:spPr>
        <p:txBody>
          <a:bodyPr wrap="square"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 Category Exploration</a:t>
            </a:r>
          </a:p>
          <a:p>
            <a:pPr algn="ctr">
              <a:lnSpc>
                <a:spcPts val="11059"/>
              </a:lnSpc>
            </a:pP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2DA7E648-F442-E1BB-F2C5-1FD96B98F35C}"/>
              </a:ext>
            </a:extLst>
          </p:cNvPr>
          <p:cNvSpPr txBox="1"/>
          <p:nvPr/>
        </p:nvSpPr>
        <p:spPr>
          <a:xfrm>
            <a:off x="3505200" y="1943100"/>
            <a:ext cx="13493100" cy="769441"/>
          </a:xfrm>
          <a:prstGeom prst="rect">
            <a:avLst/>
          </a:prstGeom>
          <a:noFill/>
        </p:spPr>
        <p:txBody>
          <a:bodyPr wrap="square" rtlCol="0">
            <a:spAutoFit/>
          </a:bodyPr>
          <a:lstStyle/>
          <a:p>
            <a:r>
              <a:rPr lang="en-US" sz="4400" dirty="0"/>
              <a:t>Content Type</a:t>
            </a:r>
          </a:p>
        </p:txBody>
      </p:sp>
      <p:graphicFrame>
        <p:nvGraphicFramePr>
          <p:cNvPr id="28" name="Chart 27">
            <a:extLst>
              <a:ext uri="{FF2B5EF4-FFF2-40B4-BE49-F238E27FC236}">
                <a16:creationId xmlns:a16="http://schemas.microsoft.com/office/drawing/2014/main" id="{AA487DAB-0686-D6F1-152C-A1E4CD6CEAD9}"/>
              </a:ext>
            </a:extLst>
          </p:cNvPr>
          <p:cNvGraphicFramePr>
            <a:graphicFrameLocks/>
          </p:cNvGraphicFramePr>
          <p:nvPr>
            <p:extLst>
              <p:ext uri="{D42A27DB-BD31-4B8C-83A1-F6EECF244321}">
                <p14:modId xmlns:p14="http://schemas.microsoft.com/office/powerpoint/2010/main" val="1541266304"/>
              </p:ext>
            </p:extLst>
          </p:nvPr>
        </p:nvGraphicFramePr>
        <p:xfrm>
          <a:off x="3138996" y="3055750"/>
          <a:ext cx="7258995" cy="4910493"/>
        </p:xfrm>
        <a:graphic>
          <a:graphicData uri="http://schemas.openxmlformats.org/drawingml/2006/chart">
            <c:chart xmlns:c="http://schemas.openxmlformats.org/drawingml/2006/chart" xmlns:r="http://schemas.openxmlformats.org/officeDocument/2006/relationships" r:id="rId7"/>
          </a:graphicData>
        </a:graphic>
      </p:graphicFrame>
      <p:sp>
        <p:nvSpPr>
          <p:cNvPr id="29" name="TextBox 28">
            <a:extLst>
              <a:ext uri="{FF2B5EF4-FFF2-40B4-BE49-F238E27FC236}">
                <a16:creationId xmlns:a16="http://schemas.microsoft.com/office/drawing/2014/main" id="{904CCB96-47EA-78F4-A5AF-3618D285FF37}"/>
              </a:ext>
            </a:extLst>
          </p:cNvPr>
          <p:cNvSpPr txBox="1"/>
          <p:nvPr/>
        </p:nvSpPr>
        <p:spPr>
          <a:xfrm>
            <a:off x="12080789" y="5095497"/>
            <a:ext cx="4114800" cy="830997"/>
          </a:xfrm>
          <a:prstGeom prst="rect">
            <a:avLst/>
          </a:prstGeom>
          <a:noFill/>
        </p:spPr>
        <p:txBody>
          <a:bodyPr wrap="square" rtlCol="0">
            <a:spAutoFit/>
          </a:bodyPr>
          <a:lstStyle/>
          <a:p>
            <a:r>
              <a:rPr lang="en-US" sz="2400" dirty="0"/>
              <a:t>Photos ranked the highest in content type </a:t>
            </a:r>
          </a:p>
        </p:txBody>
      </p:sp>
    </p:spTree>
    <p:extLst>
      <p:ext uri="{BB962C8B-B14F-4D97-AF65-F5344CB8AC3E}">
        <p14:creationId xmlns:p14="http://schemas.microsoft.com/office/powerpoint/2010/main" val="388040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TextBox 17">
            <a:extLst>
              <a:ext uri="{FF2B5EF4-FFF2-40B4-BE49-F238E27FC236}">
                <a16:creationId xmlns:a16="http://schemas.microsoft.com/office/drawing/2014/main" id="{9E33983B-6218-3421-C380-A6F7283419FD}"/>
              </a:ext>
            </a:extLst>
          </p:cNvPr>
          <p:cNvSpPr txBox="1"/>
          <p:nvPr/>
        </p:nvSpPr>
        <p:spPr>
          <a:xfrm>
            <a:off x="11605896" y="1161805"/>
            <a:ext cx="5334567" cy="3046988"/>
          </a:xfrm>
          <a:prstGeom prst="rect">
            <a:avLst/>
          </a:prstGeom>
          <a:noFill/>
        </p:spPr>
        <p:txBody>
          <a:bodyPr wrap="square" rtlCol="0">
            <a:spAutoFit/>
          </a:bodyPr>
          <a:lstStyle/>
          <a:p>
            <a:r>
              <a:rPr lang="en-US" sz="2400" dirty="0"/>
              <a:t>ANALYSIS</a:t>
            </a:r>
          </a:p>
          <a:p>
            <a:endParaRPr lang="en-US" sz="2400" dirty="0"/>
          </a:p>
          <a:p>
            <a:r>
              <a:rPr lang="en-US" sz="2400" dirty="0"/>
              <a:t>Animals is the most popular category of content and is supported with the most popular reactions such as Hearts and Adore. Users on Social Buzz enjoy cute content the most.  </a:t>
            </a:r>
          </a:p>
          <a:p>
            <a:endParaRPr lang="en-US" sz="2400" dirty="0"/>
          </a:p>
        </p:txBody>
      </p:sp>
      <p:sp>
        <p:nvSpPr>
          <p:cNvPr id="19" name="TextBox 18">
            <a:extLst>
              <a:ext uri="{FF2B5EF4-FFF2-40B4-BE49-F238E27FC236}">
                <a16:creationId xmlns:a16="http://schemas.microsoft.com/office/drawing/2014/main" id="{EDE9B4D9-7C40-AC62-F947-E0D40C1818E2}"/>
              </a:ext>
            </a:extLst>
          </p:cNvPr>
          <p:cNvSpPr txBox="1"/>
          <p:nvPr/>
        </p:nvSpPr>
        <p:spPr>
          <a:xfrm>
            <a:off x="11581832" y="3949127"/>
            <a:ext cx="5334567" cy="3046988"/>
          </a:xfrm>
          <a:prstGeom prst="rect">
            <a:avLst/>
          </a:prstGeom>
          <a:noFill/>
        </p:spPr>
        <p:txBody>
          <a:bodyPr wrap="square" rtlCol="0">
            <a:spAutoFit/>
          </a:bodyPr>
          <a:lstStyle/>
          <a:p>
            <a:r>
              <a:rPr lang="en-US" sz="2400" dirty="0"/>
              <a:t>INSIGHT</a:t>
            </a:r>
          </a:p>
          <a:p>
            <a:endParaRPr lang="en-US" sz="2400" dirty="0"/>
          </a:p>
          <a:p>
            <a:r>
              <a:rPr lang="en-US" sz="2400" dirty="0"/>
              <a:t>As photos being the number one most created content type on the platform, this may show the preferred content type of your audience. You could use this insight to enhance the user experience in that department. </a:t>
            </a:r>
          </a:p>
        </p:txBody>
      </p:sp>
      <p:sp>
        <p:nvSpPr>
          <p:cNvPr id="26" name="TextBox 25">
            <a:extLst>
              <a:ext uri="{FF2B5EF4-FFF2-40B4-BE49-F238E27FC236}">
                <a16:creationId xmlns:a16="http://schemas.microsoft.com/office/drawing/2014/main" id="{7180E7B2-CB9D-5870-F501-E33A32570D8A}"/>
              </a:ext>
            </a:extLst>
          </p:cNvPr>
          <p:cNvSpPr txBox="1"/>
          <p:nvPr/>
        </p:nvSpPr>
        <p:spPr>
          <a:xfrm>
            <a:off x="11581833" y="7232320"/>
            <a:ext cx="5334567" cy="1569660"/>
          </a:xfrm>
          <a:prstGeom prst="rect">
            <a:avLst/>
          </a:prstGeom>
          <a:noFill/>
        </p:spPr>
        <p:txBody>
          <a:bodyPr wrap="square" rtlCol="0">
            <a:spAutoFit/>
          </a:bodyPr>
          <a:lstStyle/>
          <a:p>
            <a:r>
              <a:rPr lang="en-US" sz="2400" dirty="0"/>
              <a:t>NEXT STEPS</a:t>
            </a:r>
          </a:p>
          <a:p>
            <a:endParaRPr lang="en-US" sz="2400" dirty="0"/>
          </a:p>
          <a:p>
            <a:r>
              <a:rPr lang="en-US" sz="2400" dirty="0"/>
              <a:t>Our team will help you incorporate these insights into your business.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US"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649B7E02-F89A-25AD-40D4-12AF0C602DB1}"/>
              </a:ext>
            </a:extLst>
          </p:cNvPr>
          <p:cNvSpPr txBox="1"/>
          <p:nvPr/>
        </p:nvSpPr>
        <p:spPr>
          <a:xfrm>
            <a:off x="8915400" y="3198871"/>
            <a:ext cx="6686585" cy="4401205"/>
          </a:xfrm>
          <a:prstGeom prst="rect">
            <a:avLst/>
          </a:prstGeom>
          <a:noFill/>
        </p:spPr>
        <p:txBody>
          <a:bodyPr wrap="square" rtlCol="0">
            <a:spAutoFit/>
          </a:bodyPr>
          <a:lstStyle/>
          <a:p>
            <a:r>
              <a:rPr lang="en-US" sz="2800" dirty="0"/>
              <a:t>Social Buzz is a rapidly growing social media platform where keeping its users anonymous is their niche. Accenture is focusing on these task for the next 3 months:  </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An audit of their big data practice </a:t>
            </a:r>
          </a:p>
          <a:p>
            <a:pPr marL="457200" indent="-457200">
              <a:buFont typeface="Arial" panose="020B0604020202020204" pitchFamily="34" charset="0"/>
              <a:buChar char="•"/>
            </a:pPr>
            <a:r>
              <a:rPr lang="en-US" sz="2800" dirty="0"/>
              <a:t>Recommendations for a successful IPO</a:t>
            </a:r>
          </a:p>
          <a:p>
            <a:pPr marL="457200" indent="-457200">
              <a:buFont typeface="Arial" panose="020B0604020202020204" pitchFamily="34" charset="0"/>
              <a:buChar char="•"/>
            </a:pPr>
            <a:r>
              <a:rPr lang="en-US" sz="2800" dirty="0"/>
              <a:t>An analysis of their content categories that highlights the top 5 categories with the largest aggregate popularity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27681"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315392" y="1002247"/>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161408" y="1844375"/>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4" name="TextBox 23">
            <a:extLst>
              <a:ext uri="{FF2B5EF4-FFF2-40B4-BE49-F238E27FC236}">
                <a16:creationId xmlns:a16="http://schemas.microsoft.com/office/drawing/2014/main" id="{7CF5BC20-AD6C-9B51-7945-EF9F0BD402C0}"/>
              </a:ext>
            </a:extLst>
          </p:cNvPr>
          <p:cNvSpPr txBox="1"/>
          <p:nvPr/>
        </p:nvSpPr>
        <p:spPr>
          <a:xfrm>
            <a:off x="4869736" y="3441742"/>
            <a:ext cx="5029200" cy="1200329"/>
          </a:xfrm>
          <a:prstGeom prst="rect">
            <a:avLst/>
          </a:prstGeom>
          <a:noFill/>
        </p:spPr>
        <p:txBody>
          <a:bodyPr wrap="square" rtlCol="0">
            <a:spAutoFit/>
          </a:bodyPr>
          <a:lstStyle/>
          <a:p>
            <a:r>
              <a:rPr lang="en-US" sz="3600" dirty="0">
                <a:solidFill>
                  <a:schemeClr val="bg1"/>
                </a:solidFill>
              </a:rPr>
              <a:t>Over 500 Million Active Users Each Month</a:t>
            </a:r>
          </a:p>
        </p:txBody>
      </p:sp>
      <p:sp>
        <p:nvSpPr>
          <p:cNvPr id="25" name="TextBox 24">
            <a:extLst>
              <a:ext uri="{FF2B5EF4-FFF2-40B4-BE49-F238E27FC236}">
                <a16:creationId xmlns:a16="http://schemas.microsoft.com/office/drawing/2014/main" id="{A2ADEB7B-983C-D663-C15B-08CCD21BEAE3}"/>
              </a:ext>
            </a:extLst>
          </p:cNvPr>
          <p:cNvSpPr txBox="1"/>
          <p:nvPr/>
        </p:nvSpPr>
        <p:spPr>
          <a:xfrm>
            <a:off x="2737597" y="4875317"/>
            <a:ext cx="5052846" cy="1200329"/>
          </a:xfrm>
          <a:prstGeom prst="rect">
            <a:avLst/>
          </a:prstGeom>
          <a:noFill/>
        </p:spPr>
        <p:txBody>
          <a:bodyPr wrap="square" rtlCol="0">
            <a:spAutoFit/>
          </a:bodyPr>
          <a:lstStyle/>
          <a:p>
            <a:r>
              <a:rPr lang="en-US" sz="3600" dirty="0">
                <a:solidFill>
                  <a:schemeClr val="bg1"/>
                </a:solidFill>
              </a:rPr>
              <a:t>100,000 Pieces of Content Each Day</a:t>
            </a:r>
          </a:p>
        </p:txBody>
      </p:sp>
      <p:sp>
        <p:nvSpPr>
          <p:cNvPr id="26" name="TextBox 25">
            <a:extLst>
              <a:ext uri="{FF2B5EF4-FFF2-40B4-BE49-F238E27FC236}">
                <a16:creationId xmlns:a16="http://schemas.microsoft.com/office/drawing/2014/main" id="{884046F6-EC45-BA9B-8205-9531191E57EA}"/>
              </a:ext>
            </a:extLst>
          </p:cNvPr>
          <p:cNvSpPr txBox="1"/>
          <p:nvPr/>
        </p:nvSpPr>
        <p:spPr>
          <a:xfrm>
            <a:off x="2737597" y="6220964"/>
            <a:ext cx="6596808" cy="1200329"/>
          </a:xfrm>
          <a:prstGeom prst="rect">
            <a:avLst/>
          </a:prstGeom>
          <a:noFill/>
        </p:spPr>
        <p:txBody>
          <a:bodyPr wrap="square" rtlCol="0">
            <a:spAutoFit/>
          </a:bodyPr>
          <a:lstStyle/>
          <a:p>
            <a:r>
              <a:rPr lang="en-US" sz="3600" b="1" dirty="0">
                <a:solidFill>
                  <a:schemeClr val="bg1"/>
                </a:solidFill>
              </a:rPr>
              <a:t>How to make use of this amount of data? </a:t>
            </a:r>
          </a:p>
        </p:txBody>
      </p:sp>
      <p:sp>
        <p:nvSpPr>
          <p:cNvPr id="27" name="TextBox 26">
            <a:extLst>
              <a:ext uri="{FF2B5EF4-FFF2-40B4-BE49-F238E27FC236}">
                <a16:creationId xmlns:a16="http://schemas.microsoft.com/office/drawing/2014/main" id="{900AEB87-C023-2C1C-5C99-B2E733ADDDF4}"/>
              </a:ext>
            </a:extLst>
          </p:cNvPr>
          <p:cNvSpPr txBox="1"/>
          <p:nvPr/>
        </p:nvSpPr>
        <p:spPr>
          <a:xfrm>
            <a:off x="4712113" y="7654539"/>
            <a:ext cx="4274264" cy="1754326"/>
          </a:xfrm>
          <a:prstGeom prst="rect">
            <a:avLst/>
          </a:prstGeom>
          <a:noFill/>
        </p:spPr>
        <p:txBody>
          <a:bodyPr wrap="square" rtlCol="0">
            <a:spAutoFit/>
          </a:bodyPr>
          <a:lstStyle/>
          <a:p>
            <a:r>
              <a:rPr lang="en-US" sz="3600" dirty="0">
                <a:solidFill>
                  <a:schemeClr val="bg1"/>
                </a:solidFill>
              </a:rPr>
              <a:t>Investigating Social Buzz’s Top 5 Most Popular Categories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E331EA64-3A6D-ED95-9755-7C53FD07A23E}"/>
              </a:ext>
            </a:extLst>
          </p:cNvPr>
          <p:cNvSpPr txBox="1"/>
          <p:nvPr/>
        </p:nvSpPr>
        <p:spPr>
          <a:xfrm>
            <a:off x="14531139" y="1327568"/>
            <a:ext cx="3531877" cy="1569660"/>
          </a:xfrm>
          <a:prstGeom prst="rect">
            <a:avLst/>
          </a:prstGeom>
          <a:noFill/>
        </p:spPr>
        <p:txBody>
          <a:bodyPr wrap="square" rtlCol="0">
            <a:spAutoFit/>
          </a:bodyPr>
          <a:lstStyle/>
          <a:p>
            <a:r>
              <a:rPr lang="en-US" sz="3200" b="0" i="0" dirty="0">
                <a:solidFill>
                  <a:srgbClr val="000000"/>
                </a:solidFill>
                <a:effectLst/>
                <a:latin typeface="Cadiz"/>
              </a:rPr>
              <a:t>Andrew Fleming (Chief Technical Architect)</a:t>
            </a:r>
            <a:endParaRPr lang="en-US" sz="3200" dirty="0"/>
          </a:p>
        </p:txBody>
      </p:sp>
      <p:sp>
        <p:nvSpPr>
          <p:cNvPr id="35" name="TextBox 34">
            <a:extLst>
              <a:ext uri="{FF2B5EF4-FFF2-40B4-BE49-F238E27FC236}">
                <a16:creationId xmlns:a16="http://schemas.microsoft.com/office/drawing/2014/main" id="{BD319BDE-E4EA-33A3-C711-FB6039AF2D43}"/>
              </a:ext>
            </a:extLst>
          </p:cNvPr>
          <p:cNvSpPr txBox="1"/>
          <p:nvPr/>
        </p:nvSpPr>
        <p:spPr>
          <a:xfrm>
            <a:off x="14531140" y="4278784"/>
            <a:ext cx="3531877" cy="1077218"/>
          </a:xfrm>
          <a:prstGeom prst="rect">
            <a:avLst/>
          </a:prstGeom>
          <a:noFill/>
        </p:spPr>
        <p:txBody>
          <a:bodyPr wrap="square" rtlCol="0">
            <a:spAutoFit/>
          </a:bodyPr>
          <a:lstStyle/>
          <a:p>
            <a:r>
              <a:rPr lang="en-US" sz="3200" b="0" i="0" dirty="0">
                <a:solidFill>
                  <a:srgbClr val="000000"/>
                </a:solidFill>
                <a:effectLst/>
                <a:latin typeface="Cadiz"/>
              </a:rPr>
              <a:t>Marcus </a:t>
            </a:r>
            <a:r>
              <a:rPr lang="en-US" sz="3200" b="0" i="0" dirty="0" err="1">
                <a:solidFill>
                  <a:srgbClr val="000000"/>
                </a:solidFill>
                <a:effectLst/>
                <a:latin typeface="Cadiz"/>
              </a:rPr>
              <a:t>Rompton</a:t>
            </a:r>
            <a:r>
              <a:rPr lang="en-US" sz="3200" b="0" i="0" dirty="0">
                <a:solidFill>
                  <a:srgbClr val="000000"/>
                </a:solidFill>
                <a:effectLst/>
                <a:latin typeface="Cadiz"/>
              </a:rPr>
              <a:t> (Senior Principle)</a:t>
            </a:r>
            <a:endParaRPr lang="en-US" sz="3200" dirty="0"/>
          </a:p>
        </p:txBody>
      </p:sp>
      <p:sp>
        <p:nvSpPr>
          <p:cNvPr id="36" name="TextBox 35">
            <a:extLst>
              <a:ext uri="{FF2B5EF4-FFF2-40B4-BE49-F238E27FC236}">
                <a16:creationId xmlns:a16="http://schemas.microsoft.com/office/drawing/2014/main" id="{472F6EF6-2B53-9880-4A9F-82B040D5BE2C}"/>
              </a:ext>
            </a:extLst>
          </p:cNvPr>
          <p:cNvSpPr txBox="1"/>
          <p:nvPr/>
        </p:nvSpPr>
        <p:spPr>
          <a:xfrm>
            <a:off x="14525696" y="7230000"/>
            <a:ext cx="3531877" cy="1077218"/>
          </a:xfrm>
          <a:prstGeom prst="rect">
            <a:avLst/>
          </a:prstGeom>
          <a:noFill/>
        </p:spPr>
        <p:txBody>
          <a:bodyPr wrap="square" rtlCol="0">
            <a:spAutoFit/>
          </a:bodyPr>
          <a:lstStyle/>
          <a:p>
            <a:r>
              <a:rPr lang="en-US" sz="3200" b="0" i="0" dirty="0">
                <a:solidFill>
                  <a:srgbClr val="000000"/>
                </a:solidFill>
                <a:effectLst/>
                <a:latin typeface="Cadiz"/>
              </a:rPr>
              <a:t>Joey Ng</a:t>
            </a:r>
          </a:p>
          <a:p>
            <a:r>
              <a:rPr lang="en-US" sz="3200" b="0" i="0" dirty="0">
                <a:solidFill>
                  <a:srgbClr val="000000"/>
                </a:solidFill>
                <a:effectLst/>
                <a:latin typeface="Cadiz"/>
              </a:rPr>
              <a:t>(Data Analyst)</a:t>
            </a:r>
            <a:endParaRPr lang="en-US"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BDD054CE-D50E-A814-7831-0A8C6BB51714}"/>
              </a:ext>
            </a:extLst>
          </p:cNvPr>
          <p:cNvSpPr txBox="1"/>
          <p:nvPr/>
        </p:nvSpPr>
        <p:spPr>
          <a:xfrm>
            <a:off x="4381391" y="1385441"/>
            <a:ext cx="5659884" cy="769441"/>
          </a:xfrm>
          <a:prstGeom prst="rect">
            <a:avLst/>
          </a:prstGeom>
          <a:noFill/>
        </p:spPr>
        <p:txBody>
          <a:bodyPr wrap="square" rtlCol="0">
            <a:spAutoFit/>
          </a:bodyPr>
          <a:lstStyle/>
          <a:p>
            <a:r>
              <a:rPr lang="en-US" sz="4400" dirty="0">
                <a:solidFill>
                  <a:schemeClr val="bg1"/>
                </a:solidFill>
              </a:rPr>
              <a:t>Define the Question</a:t>
            </a:r>
          </a:p>
        </p:txBody>
      </p:sp>
      <p:sp>
        <p:nvSpPr>
          <p:cNvPr id="44" name="TextBox 43">
            <a:extLst>
              <a:ext uri="{FF2B5EF4-FFF2-40B4-BE49-F238E27FC236}">
                <a16:creationId xmlns:a16="http://schemas.microsoft.com/office/drawing/2014/main" id="{50ECA6E0-433F-6168-B7A0-00117EDA9BAA}"/>
              </a:ext>
            </a:extLst>
          </p:cNvPr>
          <p:cNvSpPr txBox="1"/>
          <p:nvPr/>
        </p:nvSpPr>
        <p:spPr>
          <a:xfrm>
            <a:off x="6333432" y="2973225"/>
            <a:ext cx="5659884" cy="769441"/>
          </a:xfrm>
          <a:prstGeom prst="rect">
            <a:avLst/>
          </a:prstGeom>
          <a:noFill/>
        </p:spPr>
        <p:txBody>
          <a:bodyPr wrap="square" rtlCol="0">
            <a:spAutoFit/>
          </a:bodyPr>
          <a:lstStyle/>
          <a:p>
            <a:r>
              <a:rPr lang="en-US" sz="4400" dirty="0">
                <a:solidFill>
                  <a:schemeClr val="bg1"/>
                </a:solidFill>
              </a:rPr>
              <a:t>Collecting Data</a:t>
            </a:r>
          </a:p>
        </p:txBody>
      </p:sp>
      <p:sp>
        <p:nvSpPr>
          <p:cNvPr id="45" name="TextBox 44">
            <a:extLst>
              <a:ext uri="{FF2B5EF4-FFF2-40B4-BE49-F238E27FC236}">
                <a16:creationId xmlns:a16="http://schemas.microsoft.com/office/drawing/2014/main" id="{95B79F16-EE62-0D31-138B-A4FE52C4CA04}"/>
              </a:ext>
            </a:extLst>
          </p:cNvPr>
          <p:cNvSpPr txBox="1"/>
          <p:nvPr/>
        </p:nvSpPr>
        <p:spPr>
          <a:xfrm>
            <a:off x="7988980" y="4577019"/>
            <a:ext cx="5659884" cy="769441"/>
          </a:xfrm>
          <a:prstGeom prst="rect">
            <a:avLst/>
          </a:prstGeom>
          <a:noFill/>
        </p:spPr>
        <p:txBody>
          <a:bodyPr wrap="square" rtlCol="0">
            <a:spAutoFit/>
          </a:bodyPr>
          <a:lstStyle/>
          <a:p>
            <a:r>
              <a:rPr lang="en-US" sz="4400" dirty="0">
                <a:solidFill>
                  <a:schemeClr val="bg1"/>
                </a:solidFill>
              </a:rPr>
              <a:t>Cleaning Data</a:t>
            </a:r>
          </a:p>
        </p:txBody>
      </p:sp>
      <p:sp>
        <p:nvSpPr>
          <p:cNvPr id="46" name="TextBox 45">
            <a:extLst>
              <a:ext uri="{FF2B5EF4-FFF2-40B4-BE49-F238E27FC236}">
                <a16:creationId xmlns:a16="http://schemas.microsoft.com/office/drawing/2014/main" id="{2E2A7878-E47B-A056-A3F8-4EED0D0A8724}"/>
              </a:ext>
            </a:extLst>
          </p:cNvPr>
          <p:cNvSpPr txBox="1"/>
          <p:nvPr/>
        </p:nvSpPr>
        <p:spPr>
          <a:xfrm>
            <a:off x="9941174" y="6224826"/>
            <a:ext cx="5659884" cy="769441"/>
          </a:xfrm>
          <a:prstGeom prst="rect">
            <a:avLst/>
          </a:prstGeom>
          <a:noFill/>
        </p:spPr>
        <p:txBody>
          <a:bodyPr wrap="square" rtlCol="0">
            <a:spAutoFit/>
          </a:bodyPr>
          <a:lstStyle/>
          <a:p>
            <a:r>
              <a:rPr lang="en-US" sz="4400" dirty="0">
                <a:solidFill>
                  <a:schemeClr val="bg1"/>
                </a:solidFill>
              </a:rPr>
              <a:t>Analyzing Data</a:t>
            </a:r>
          </a:p>
        </p:txBody>
      </p:sp>
      <p:sp>
        <p:nvSpPr>
          <p:cNvPr id="47" name="TextBox 46">
            <a:extLst>
              <a:ext uri="{FF2B5EF4-FFF2-40B4-BE49-F238E27FC236}">
                <a16:creationId xmlns:a16="http://schemas.microsoft.com/office/drawing/2014/main" id="{54962820-5BF9-9E5D-FB52-8B2B0E9F542F}"/>
              </a:ext>
            </a:extLst>
          </p:cNvPr>
          <p:cNvSpPr txBox="1"/>
          <p:nvPr/>
        </p:nvSpPr>
        <p:spPr>
          <a:xfrm>
            <a:off x="11914497" y="7828620"/>
            <a:ext cx="5659884" cy="769441"/>
          </a:xfrm>
          <a:prstGeom prst="rect">
            <a:avLst/>
          </a:prstGeom>
          <a:noFill/>
        </p:spPr>
        <p:txBody>
          <a:bodyPr wrap="square" rtlCol="0">
            <a:spAutoFit/>
          </a:bodyPr>
          <a:lstStyle/>
          <a:p>
            <a:r>
              <a:rPr lang="en-US" sz="4400" dirty="0">
                <a:solidFill>
                  <a:schemeClr val="bg1"/>
                </a:solidFill>
              </a:rPr>
              <a:t>Sharing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6" name="TextBox 15">
            <a:extLst>
              <a:ext uri="{FF2B5EF4-FFF2-40B4-BE49-F238E27FC236}">
                <a16:creationId xmlns:a16="http://schemas.microsoft.com/office/drawing/2014/main" id="{0A3F26E1-A605-6014-D2BD-6921056C2A2B}"/>
              </a:ext>
            </a:extLst>
          </p:cNvPr>
          <p:cNvSpPr txBox="1"/>
          <p:nvPr/>
        </p:nvSpPr>
        <p:spPr>
          <a:xfrm>
            <a:off x="7252130" y="3004483"/>
            <a:ext cx="2972219" cy="646331"/>
          </a:xfrm>
          <a:prstGeom prst="rect">
            <a:avLst/>
          </a:prstGeom>
          <a:noFill/>
        </p:spPr>
        <p:txBody>
          <a:bodyPr wrap="square" rtlCol="0">
            <a:spAutoFit/>
          </a:bodyPr>
          <a:lstStyle/>
          <a:p>
            <a:pPr algn="ctr"/>
            <a:r>
              <a:rPr lang="en-US" sz="3600" dirty="0"/>
              <a:t>1497 Hearts</a:t>
            </a:r>
          </a:p>
        </p:txBody>
      </p:sp>
      <p:sp>
        <p:nvSpPr>
          <p:cNvPr id="17" name="TextBox 16">
            <a:extLst>
              <a:ext uri="{FF2B5EF4-FFF2-40B4-BE49-F238E27FC236}">
                <a16:creationId xmlns:a16="http://schemas.microsoft.com/office/drawing/2014/main" id="{655FE0AB-FC9D-4032-D5B8-8EDB01ED06E7}"/>
              </a:ext>
            </a:extLst>
          </p:cNvPr>
          <p:cNvSpPr txBox="1"/>
          <p:nvPr/>
        </p:nvSpPr>
        <p:spPr>
          <a:xfrm>
            <a:off x="12629765" y="3004483"/>
            <a:ext cx="2972219" cy="646331"/>
          </a:xfrm>
          <a:prstGeom prst="rect">
            <a:avLst/>
          </a:prstGeom>
          <a:noFill/>
        </p:spPr>
        <p:txBody>
          <a:bodyPr wrap="square" rtlCol="0">
            <a:spAutoFit/>
          </a:bodyPr>
          <a:lstStyle/>
          <a:p>
            <a:pPr algn="ctr"/>
            <a:r>
              <a:rPr lang="en-US" sz="3600" dirty="0"/>
              <a:t>27% Photos</a:t>
            </a:r>
          </a:p>
        </p:txBody>
      </p:sp>
      <p:pic>
        <p:nvPicPr>
          <p:cNvPr id="18" name="Graphic 17" descr="Camera with solid fill">
            <a:extLst>
              <a:ext uri="{FF2B5EF4-FFF2-40B4-BE49-F238E27FC236}">
                <a16:creationId xmlns:a16="http://schemas.microsoft.com/office/drawing/2014/main" id="{4F6BDECD-51CA-0409-575C-0013FBB1DF6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874408" y="3991896"/>
            <a:ext cx="2595764" cy="2595764"/>
          </a:xfrm>
          <a:prstGeom prst="rect">
            <a:avLst/>
          </a:prstGeom>
        </p:spPr>
      </p:pic>
      <p:pic>
        <p:nvPicPr>
          <p:cNvPr id="20" name="Graphic 19" descr="Badge Heart with solid fill">
            <a:extLst>
              <a:ext uri="{FF2B5EF4-FFF2-40B4-BE49-F238E27FC236}">
                <a16:creationId xmlns:a16="http://schemas.microsoft.com/office/drawing/2014/main" id="{3281F655-FA50-AFA9-660A-D9F4A54FFB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51811" y="4099247"/>
            <a:ext cx="2381062" cy="2381062"/>
          </a:xfrm>
          <a:prstGeom prst="rect">
            <a:avLst/>
          </a:prstGeom>
        </p:spPr>
      </p:pic>
      <p:sp>
        <p:nvSpPr>
          <p:cNvPr id="21" name="TextBox 20">
            <a:extLst>
              <a:ext uri="{FF2B5EF4-FFF2-40B4-BE49-F238E27FC236}">
                <a16:creationId xmlns:a16="http://schemas.microsoft.com/office/drawing/2014/main" id="{660E6338-2C52-A313-F7EF-467A84506ABB}"/>
              </a:ext>
            </a:extLst>
          </p:cNvPr>
          <p:cNvSpPr txBox="1"/>
          <p:nvPr/>
        </p:nvSpPr>
        <p:spPr>
          <a:xfrm>
            <a:off x="1440353" y="3004483"/>
            <a:ext cx="4345830" cy="646331"/>
          </a:xfrm>
          <a:prstGeom prst="rect">
            <a:avLst/>
          </a:prstGeom>
          <a:noFill/>
        </p:spPr>
        <p:txBody>
          <a:bodyPr wrap="square" rtlCol="0">
            <a:spAutoFit/>
          </a:bodyPr>
          <a:lstStyle/>
          <a:p>
            <a:pPr algn="ctr"/>
            <a:r>
              <a:rPr lang="en-US" sz="3600" dirty="0"/>
              <a:t>68624 Animal Posts</a:t>
            </a:r>
          </a:p>
        </p:txBody>
      </p:sp>
      <p:pic>
        <p:nvPicPr>
          <p:cNvPr id="23" name="Graphic 22" descr="Paw prints with solid fill">
            <a:extLst>
              <a:ext uri="{FF2B5EF4-FFF2-40B4-BE49-F238E27FC236}">
                <a16:creationId xmlns:a16="http://schemas.microsoft.com/office/drawing/2014/main" id="{CA9BBF96-7B05-938C-1DE6-370A6AEE2FB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41613" y="4313528"/>
            <a:ext cx="1943310" cy="19433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8A945017-F5F2-6006-2B8A-5D3DA737181E}"/>
              </a:ext>
            </a:extLst>
          </p:cNvPr>
          <p:cNvSpPr txBox="1"/>
          <p:nvPr/>
        </p:nvSpPr>
        <p:spPr>
          <a:xfrm>
            <a:off x="3505200" y="1943100"/>
            <a:ext cx="13493100" cy="769441"/>
          </a:xfrm>
          <a:prstGeom prst="rect">
            <a:avLst/>
          </a:prstGeom>
          <a:noFill/>
        </p:spPr>
        <p:txBody>
          <a:bodyPr wrap="square" rtlCol="0">
            <a:spAutoFit/>
          </a:bodyPr>
          <a:lstStyle/>
          <a:p>
            <a:r>
              <a:rPr lang="en-US" sz="4400" dirty="0"/>
              <a:t>Categories</a:t>
            </a:r>
          </a:p>
        </p:txBody>
      </p:sp>
      <p:graphicFrame>
        <p:nvGraphicFramePr>
          <p:cNvPr id="28" name="Chart 27">
            <a:extLst>
              <a:ext uri="{FF2B5EF4-FFF2-40B4-BE49-F238E27FC236}">
                <a16:creationId xmlns:a16="http://schemas.microsoft.com/office/drawing/2014/main" id="{BDA1E688-29FB-470B-B6D8-44C5F8C8162D}"/>
              </a:ext>
            </a:extLst>
          </p:cNvPr>
          <p:cNvGraphicFramePr>
            <a:graphicFrameLocks/>
          </p:cNvGraphicFramePr>
          <p:nvPr>
            <p:extLst>
              <p:ext uri="{D42A27DB-BD31-4B8C-83A1-F6EECF244321}">
                <p14:modId xmlns:p14="http://schemas.microsoft.com/office/powerpoint/2010/main" val="1972015054"/>
              </p:ext>
            </p:extLst>
          </p:nvPr>
        </p:nvGraphicFramePr>
        <p:xfrm>
          <a:off x="2724116" y="2824210"/>
          <a:ext cx="7258084" cy="505677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9" name="Chart 28">
            <a:extLst>
              <a:ext uri="{FF2B5EF4-FFF2-40B4-BE49-F238E27FC236}">
                <a16:creationId xmlns:a16="http://schemas.microsoft.com/office/drawing/2014/main" id="{4E6F86A1-C294-9D5D-75B7-5034D2C92ED3}"/>
              </a:ext>
            </a:extLst>
          </p:cNvPr>
          <p:cNvGraphicFramePr>
            <a:graphicFrameLocks/>
          </p:cNvGraphicFramePr>
          <p:nvPr>
            <p:extLst>
              <p:ext uri="{D42A27DB-BD31-4B8C-83A1-F6EECF244321}">
                <p14:modId xmlns:p14="http://schemas.microsoft.com/office/powerpoint/2010/main" val="265056121"/>
              </p:ext>
            </p:extLst>
          </p:nvPr>
        </p:nvGraphicFramePr>
        <p:xfrm>
          <a:off x="10368561" y="2824208"/>
          <a:ext cx="7210827" cy="5039069"/>
        </p:xfrm>
        <a:graphic>
          <a:graphicData uri="http://schemas.openxmlformats.org/drawingml/2006/chart">
            <c:chart xmlns:c="http://schemas.openxmlformats.org/drawingml/2006/chart" xmlns:r="http://schemas.openxmlformats.org/officeDocument/2006/relationships" r:id="rId8"/>
          </a:graphicData>
        </a:graphic>
      </p:graphicFrame>
      <p:sp>
        <p:nvSpPr>
          <p:cNvPr id="31" name="TextBox 30">
            <a:extLst>
              <a:ext uri="{FF2B5EF4-FFF2-40B4-BE49-F238E27FC236}">
                <a16:creationId xmlns:a16="http://schemas.microsoft.com/office/drawing/2014/main" id="{21514E90-EA6A-1688-D286-F41D8D92320C}"/>
              </a:ext>
            </a:extLst>
          </p:cNvPr>
          <p:cNvSpPr txBox="1"/>
          <p:nvPr/>
        </p:nvSpPr>
        <p:spPr>
          <a:xfrm>
            <a:off x="5646457" y="8366684"/>
            <a:ext cx="10131751" cy="830997"/>
          </a:xfrm>
          <a:prstGeom prst="rect">
            <a:avLst/>
          </a:prstGeom>
          <a:noFill/>
        </p:spPr>
        <p:txBody>
          <a:bodyPr wrap="square" rtlCol="0">
            <a:spAutoFit/>
          </a:bodyPr>
          <a:lstStyle/>
          <a:p>
            <a:r>
              <a:rPr lang="en-US" sz="2400" dirty="0"/>
              <a:t>Animals, Science, Healthy Eating, Technology and Food  generate the most “Popularity” score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sp>
        <p:nvSpPr>
          <p:cNvPr id="27" name="TextBox 26">
            <a:extLst>
              <a:ext uri="{FF2B5EF4-FFF2-40B4-BE49-F238E27FC236}">
                <a16:creationId xmlns:a16="http://schemas.microsoft.com/office/drawing/2014/main" id="{E62F6CC4-6040-71C4-C5DE-DD686B2F94A9}"/>
              </a:ext>
            </a:extLst>
          </p:cNvPr>
          <p:cNvSpPr txBox="1"/>
          <p:nvPr/>
        </p:nvSpPr>
        <p:spPr>
          <a:xfrm>
            <a:off x="3505200" y="1943100"/>
            <a:ext cx="13493100" cy="769441"/>
          </a:xfrm>
          <a:prstGeom prst="rect">
            <a:avLst/>
          </a:prstGeom>
          <a:noFill/>
        </p:spPr>
        <p:txBody>
          <a:bodyPr wrap="square" rtlCol="0">
            <a:spAutoFit/>
          </a:bodyPr>
          <a:lstStyle/>
          <a:p>
            <a:r>
              <a:rPr lang="en-US" sz="4400" dirty="0"/>
              <a:t>Reactions</a:t>
            </a:r>
          </a:p>
        </p:txBody>
      </p:sp>
      <p:sp>
        <p:nvSpPr>
          <p:cNvPr id="30" name="TextBox 29">
            <a:extLst>
              <a:ext uri="{FF2B5EF4-FFF2-40B4-BE49-F238E27FC236}">
                <a16:creationId xmlns:a16="http://schemas.microsoft.com/office/drawing/2014/main" id="{C4F82F62-0A9E-47FC-1EDD-92A7E63DF8DA}"/>
              </a:ext>
            </a:extLst>
          </p:cNvPr>
          <p:cNvSpPr txBox="1"/>
          <p:nvPr/>
        </p:nvSpPr>
        <p:spPr>
          <a:xfrm>
            <a:off x="5569278" y="8343900"/>
            <a:ext cx="9364943" cy="461665"/>
          </a:xfrm>
          <a:prstGeom prst="rect">
            <a:avLst/>
          </a:prstGeom>
          <a:noFill/>
        </p:spPr>
        <p:txBody>
          <a:bodyPr wrap="square" rtlCol="0">
            <a:spAutoFit/>
          </a:bodyPr>
          <a:lstStyle/>
          <a:p>
            <a:r>
              <a:rPr lang="en-US" sz="2400" dirty="0"/>
              <a:t>Heart, Peeking, Scared, Adore, and Interested are the most used reactions</a:t>
            </a:r>
          </a:p>
        </p:txBody>
      </p:sp>
      <p:graphicFrame>
        <p:nvGraphicFramePr>
          <p:cNvPr id="31" name="Chart 30">
            <a:extLst>
              <a:ext uri="{FF2B5EF4-FFF2-40B4-BE49-F238E27FC236}">
                <a16:creationId xmlns:a16="http://schemas.microsoft.com/office/drawing/2014/main" id="{EB392E86-A7EE-B0A9-E8B7-C07132288F8E}"/>
              </a:ext>
            </a:extLst>
          </p:cNvPr>
          <p:cNvGraphicFramePr>
            <a:graphicFrameLocks/>
          </p:cNvGraphicFramePr>
          <p:nvPr>
            <p:extLst>
              <p:ext uri="{D42A27DB-BD31-4B8C-83A1-F6EECF244321}">
                <p14:modId xmlns:p14="http://schemas.microsoft.com/office/powerpoint/2010/main" val="2185635459"/>
              </p:ext>
            </p:extLst>
          </p:nvPr>
        </p:nvGraphicFramePr>
        <p:xfrm>
          <a:off x="3756742" y="3157805"/>
          <a:ext cx="6610350" cy="4662487"/>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2" name="Chart 31">
            <a:extLst>
              <a:ext uri="{FF2B5EF4-FFF2-40B4-BE49-F238E27FC236}">
                <a16:creationId xmlns:a16="http://schemas.microsoft.com/office/drawing/2014/main" id="{19A5396D-77BC-6CDD-EE54-F6B184B517D5}"/>
              </a:ext>
            </a:extLst>
          </p:cNvPr>
          <p:cNvGraphicFramePr>
            <a:graphicFrameLocks/>
          </p:cNvGraphicFramePr>
          <p:nvPr>
            <p:extLst>
              <p:ext uri="{D42A27DB-BD31-4B8C-83A1-F6EECF244321}">
                <p14:modId xmlns:p14="http://schemas.microsoft.com/office/powerpoint/2010/main" val="3407143555"/>
              </p:ext>
            </p:extLst>
          </p:nvPr>
        </p:nvGraphicFramePr>
        <p:xfrm>
          <a:off x="10253059" y="3143486"/>
          <a:ext cx="6610350" cy="4416655"/>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TotalTime>
  <Words>333</Words>
  <Application>Microsoft Office PowerPoint</Application>
  <PresentationFormat>Custom</PresentationFormat>
  <Paragraphs>89</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Graphik Regular</vt:lpstr>
      <vt:lpstr>Cadiz</vt:lpstr>
      <vt:lpstr>Clear Sans Regular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Joey Ng</cp:lastModifiedBy>
  <cp:revision>12</cp:revision>
  <dcterms:created xsi:type="dcterms:W3CDTF">2006-08-16T00:00:00Z</dcterms:created>
  <dcterms:modified xsi:type="dcterms:W3CDTF">2023-05-29T03:37:35Z</dcterms:modified>
  <dc:identifier>DAEhDyfaYKE</dc:identifier>
</cp:coreProperties>
</file>